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56" r:id="rId2"/>
    <p:sldId id="257" r:id="rId3"/>
    <p:sldId id="258" r:id="rId4"/>
    <p:sldId id="262" r:id="rId5"/>
    <p:sldId id="260" r:id="rId6"/>
    <p:sldId id="271" r:id="rId7"/>
    <p:sldId id="267" r:id="rId8"/>
    <p:sldId id="273" r:id="rId9"/>
    <p:sldId id="272" r:id="rId10"/>
  </p:sldIdLst>
  <p:sldSz cx="12192000" cy="6858000"/>
  <p:notesSz cx="6858000" cy="9144000"/>
  <p:embeddedFontLst>
    <p:embeddedFont>
      <p:font typeface="Open Sans" panose="020B0606030504020204" pitchFamily="34" charset="0"/>
      <p:regular r:id="rId12"/>
      <p:bold r:id="rId13"/>
      <p:italic r:id="rId14"/>
      <p:boldItalic r:id="rId15"/>
    </p:embeddedFont>
    <p:embeddedFont>
      <p:font typeface="Press Start 2P" panose="020B0604020202020204" charset="0"/>
      <p:regular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40F7FA-84B3-489A-B9B7-18B310D7A30A}" v="2" dt="2025-06-18T13:07:47.3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5" d="100"/>
          <a:sy n="35" d="100"/>
        </p:scale>
        <p:origin x="48" y="4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D340F7FA-84B3-489A-B9B7-18B310D7A30A}"/>
    <pc:docChg chg="custSel addSld delSld modSld">
      <pc:chgData name="Constantinos Tsouris" userId="28c59844-dd9a-4e5b-b44b-35d2a831d198" providerId="ADAL" clId="{D340F7FA-84B3-489A-B9B7-18B310D7A30A}" dt="2025-06-18T13:07:47.386" v="34"/>
      <pc:docMkLst>
        <pc:docMk/>
      </pc:docMkLst>
      <pc:sldChg chg="add del">
        <pc:chgData name="Constantinos Tsouris" userId="28c59844-dd9a-4e5b-b44b-35d2a831d198" providerId="ADAL" clId="{D340F7FA-84B3-489A-B9B7-18B310D7A30A}" dt="2025-06-18T13:07:47.386" v="34"/>
        <pc:sldMkLst>
          <pc:docMk/>
          <pc:sldMk cId="0" sldId="256"/>
        </pc:sldMkLst>
      </pc:sldChg>
      <pc:sldChg chg="modSp add del mod">
        <pc:chgData name="Constantinos Tsouris" userId="28c59844-dd9a-4e5b-b44b-35d2a831d198" providerId="ADAL" clId="{D340F7FA-84B3-489A-B9B7-18B310D7A30A}" dt="2025-06-18T13:07:47.386" v="34"/>
        <pc:sldMkLst>
          <pc:docMk/>
          <pc:sldMk cId="0" sldId="257"/>
        </pc:sldMkLst>
        <pc:spChg chg="mod">
          <ac:chgData name="Constantinos Tsouris" userId="28c59844-dd9a-4e5b-b44b-35d2a831d198" providerId="ADAL" clId="{D340F7FA-84B3-489A-B9B7-18B310D7A30A}" dt="2025-06-16T12:47:13.531" v="0" actId="14100"/>
          <ac:spMkLst>
            <pc:docMk/>
            <pc:sldMk cId="0" sldId="257"/>
            <ac:spMk id="92" creationId="{00000000-0000-0000-0000-000000000000}"/>
          </ac:spMkLst>
        </pc:spChg>
      </pc:sldChg>
      <pc:sldChg chg="modSp add del mod">
        <pc:chgData name="Constantinos Tsouris" userId="28c59844-dd9a-4e5b-b44b-35d2a831d198" providerId="ADAL" clId="{D340F7FA-84B3-489A-B9B7-18B310D7A30A}" dt="2025-06-18T13:07:47.386" v="34"/>
        <pc:sldMkLst>
          <pc:docMk/>
          <pc:sldMk cId="0" sldId="258"/>
        </pc:sldMkLst>
        <pc:spChg chg="mod">
          <ac:chgData name="Constantinos Tsouris" userId="28c59844-dd9a-4e5b-b44b-35d2a831d198" providerId="ADAL" clId="{D340F7FA-84B3-489A-B9B7-18B310D7A30A}" dt="2025-06-16T12:47:27.377" v="22" actId="20577"/>
          <ac:spMkLst>
            <pc:docMk/>
            <pc:sldMk cId="0" sldId="258"/>
            <ac:spMk id="98" creationId="{00000000-0000-0000-0000-000000000000}"/>
          </ac:spMkLst>
        </pc:spChg>
      </pc:sldChg>
      <pc:sldChg chg="modSp mod">
        <pc:chgData name="Constantinos Tsouris" userId="28c59844-dd9a-4e5b-b44b-35d2a831d198" providerId="ADAL" clId="{D340F7FA-84B3-489A-B9B7-18B310D7A30A}" dt="2025-06-16T12:47:43.296" v="23" actId="1076"/>
        <pc:sldMkLst>
          <pc:docMk/>
          <pc:sldMk cId="0" sldId="260"/>
        </pc:sldMkLst>
        <pc:spChg chg="mod">
          <ac:chgData name="Constantinos Tsouris" userId="28c59844-dd9a-4e5b-b44b-35d2a831d198" providerId="ADAL" clId="{D340F7FA-84B3-489A-B9B7-18B310D7A30A}" dt="2025-06-16T12:47:43.296" v="23" actId="1076"/>
          <ac:spMkLst>
            <pc:docMk/>
            <pc:sldMk cId="0" sldId="260"/>
            <ac:spMk id="5" creationId="{1A89FB83-8275-DE27-3384-6DEB671EEAAB}"/>
          </ac:spMkLst>
        </pc:spChg>
      </pc:sldChg>
      <pc:sldChg chg="modSp mod">
        <pc:chgData name="Constantinos Tsouris" userId="28c59844-dd9a-4e5b-b44b-35d2a831d198" providerId="ADAL" clId="{D340F7FA-84B3-489A-B9B7-18B310D7A30A}" dt="2025-06-16T12:48:05.036" v="30" actId="404"/>
        <pc:sldMkLst>
          <pc:docMk/>
          <pc:sldMk cId="0" sldId="267"/>
        </pc:sldMkLst>
        <pc:spChg chg="mod">
          <ac:chgData name="Constantinos Tsouris" userId="28c59844-dd9a-4e5b-b44b-35d2a831d198" providerId="ADAL" clId="{D340F7FA-84B3-489A-B9B7-18B310D7A30A}" dt="2025-06-16T12:48:05.036" v="30" actId="404"/>
          <ac:spMkLst>
            <pc:docMk/>
            <pc:sldMk cId="0" sldId="267"/>
            <ac:spMk id="163" creationId="{00000000-0000-0000-0000-000000000000}"/>
          </ac:spMkLst>
        </pc:spChg>
        <pc:spChg chg="mod">
          <ac:chgData name="Constantinos Tsouris" userId="28c59844-dd9a-4e5b-b44b-35d2a831d198" providerId="ADAL" clId="{D340F7FA-84B3-489A-B9B7-18B310D7A30A}" dt="2025-06-16T12:48:00.667" v="28" actId="27636"/>
          <ac:spMkLst>
            <pc:docMk/>
            <pc:sldMk cId="0" sldId="267"/>
            <ac:spMk id="164" creationId="{00000000-0000-0000-0000-000000000000}"/>
          </ac:spMkLst>
        </pc:spChg>
      </pc:sldChg>
      <pc:sldChg chg="del">
        <pc:chgData name="Constantinos Tsouris" userId="28c59844-dd9a-4e5b-b44b-35d2a831d198" providerId="ADAL" clId="{D340F7FA-84B3-489A-B9B7-18B310D7A30A}" dt="2025-06-18T13:06:52.388" v="31" actId="47"/>
        <pc:sldMkLst>
          <pc:docMk/>
          <pc:sldMk cId="0" sldId="269"/>
        </pc:sldMkLst>
      </pc:sldChg>
      <pc:sldChg chg="del">
        <pc:chgData name="Constantinos Tsouris" userId="28c59844-dd9a-4e5b-b44b-35d2a831d198" providerId="ADAL" clId="{D340F7FA-84B3-489A-B9B7-18B310D7A30A}" dt="2025-06-18T13:06:52.388" v="31" actId="47"/>
        <pc:sldMkLst>
          <pc:docMk/>
          <pc:sldMk cId="0" sldId="270"/>
        </pc:sldMkLst>
      </pc:sldChg>
      <pc:sldChg chg="modSp mod">
        <pc:chgData name="Constantinos Tsouris" userId="28c59844-dd9a-4e5b-b44b-35d2a831d198" providerId="ADAL" clId="{D340F7FA-84B3-489A-B9B7-18B310D7A30A}" dt="2025-06-16T12:47:54.747" v="24" actId="1076"/>
        <pc:sldMkLst>
          <pc:docMk/>
          <pc:sldMk cId="287140754" sldId="271"/>
        </pc:sldMkLst>
        <pc:spChg chg="mod">
          <ac:chgData name="Constantinos Tsouris" userId="28c59844-dd9a-4e5b-b44b-35d2a831d198" providerId="ADAL" clId="{D340F7FA-84B3-489A-B9B7-18B310D7A30A}" dt="2025-06-16T12:47:54.747" v="24" actId="1076"/>
          <ac:spMkLst>
            <pc:docMk/>
            <pc:sldMk cId="287140754" sldId="271"/>
            <ac:spMk id="2" creationId="{0185D327-D13D-982A-604E-AD188378B3E0}"/>
          </ac:spMkLst>
        </pc:spChg>
      </pc:sldChg>
      <pc:sldChg chg="add">
        <pc:chgData name="Constantinos Tsouris" userId="28c59844-dd9a-4e5b-b44b-35d2a831d198" providerId="ADAL" clId="{D340F7FA-84B3-489A-B9B7-18B310D7A30A}" dt="2025-06-18T13:06:58.318" v="32"/>
        <pc:sldMkLst>
          <pc:docMk/>
          <pc:sldMk cId="0" sldId="272"/>
        </pc:sldMkLst>
      </pc:sldChg>
      <pc:sldChg chg="add">
        <pc:chgData name="Constantinos Tsouris" userId="28c59844-dd9a-4e5b-b44b-35d2a831d198" providerId="ADAL" clId="{D340F7FA-84B3-489A-B9B7-18B310D7A30A}" dt="2025-06-18T13:06:58.318" v="32"/>
        <pc:sldMkLst>
          <pc:docMk/>
          <pc:sldMk cId="2701279501" sldId="273"/>
        </pc:sldMkLst>
      </pc:sldChg>
      <pc:sldMasterChg chg="delSldLayout">
        <pc:chgData name="Constantinos Tsouris" userId="28c59844-dd9a-4e5b-b44b-35d2a831d198" providerId="ADAL" clId="{D340F7FA-84B3-489A-B9B7-18B310D7A30A}" dt="2025-06-18T13:07:40.128" v="33" actId="47"/>
        <pc:sldMasterMkLst>
          <pc:docMk/>
          <pc:sldMasterMk cId="0" sldId="2147483648"/>
        </pc:sldMasterMkLst>
        <pc:sldLayoutChg chg="del">
          <pc:chgData name="Constantinos Tsouris" userId="28c59844-dd9a-4e5b-b44b-35d2a831d198" providerId="ADAL" clId="{D340F7FA-84B3-489A-B9B7-18B310D7A30A}" dt="2025-06-18T13:07:40.128" v="33" actId="47"/>
          <pc:sldLayoutMkLst>
            <pc:docMk/>
            <pc:sldMasterMk cId="0" sldId="2147483648"/>
            <pc:sldLayoutMk cId="0" sldId="2147483649"/>
          </pc:sldLayoutMkLst>
        </pc:sldLayoutChg>
        <pc:sldLayoutChg chg="del">
          <pc:chgData name="Constantinos Tsouris" userId="28c59844-dd9a-4e5b-b44b-35d2a831d198" providerId="ADAL" clId="{D340F7FA-84B3-489A-B9B7-18B310D7A30A}" dt="2025-06-18T13:07:40.128" v="33" actId="47"/>
          <pc:sldLayoutMkLst>
            <pc:docMk/>
            <pc:sldMasterMk cId="0" sldId="2147483648"/>
            <pc:sldLayoutMk cId="0" sldId="2147483650"/>
          </pc:sldLayoutMkLst>
        </pc:sldLayoutChg>
        <pc:sldLayoutChg chg="del">
          <pc:chgData name="Constantinos Tsouris" userId="28c59844-dd9a-4e5b-b44b-35d2a831d198" providerId="ADAL" clId="{D340F7FA-84B3-489A-B9B7-18B310D7A30A}" dt="2025-06-18T13:06:52.388" v="31" actId="47"/>
          <pc:sldLayoutMkLst>
            <pc:docMk/>
            <pc:sldMasterMk cId="0" sldId="2147483648"/>
            <pc:sldLayoutMk cId="0" sldId="2147483655"/>
          </pc:sldLayoutMkLst>
        </pc:sldLayoutChg>
        <pc:sldLayoutChg chg="del">
          <pc:chgData name="Constantinos Tsouris" userId="28c59844-dd9a-4e5b-b44b-35d2a831d198" providerId="ADAL" clId="{D340F7FA-84B3-489A-B9B7-18B310D7A30A}" dt="2025-06-18T13:06:52.388" v="31" actId="47"/>
          <pc:sldLayoutMkLst>
            <pc:docMk/>
            <pc:sldMasterMk cId="0" sldId="2147483648"/>
            <pc:sldLayoutMk cId="0" sldId="214748365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A8A19EB0-E78B-E8A4-4BC1-8A58C96F0BAE}"/>
            </a:ext>
          </a:extLst>
        </p:cNvPr>
        <p:cNvGrpSpPr/>
        <p:nvPr/>
      </p:nvGrpSpPr>
      <p:grpSpPr>
        <a:xfrm>
          <a:off x="0" y="0"/>
          <a:ext cx="0" cy="0"/>
          <a:chOff x="0" y="0"/>
          <a:chExt cx="0" cy="0"/>
        </a:xfrm>
      </p:grpSpPr>
      <p:sp>
        <p:nvSpPr>
          <p:cNvPr id="108" name="Google Shape;108;p4:notes">
            <a:extLst>
              <a:ext uri="{FF2B5EF4-FFF2-40B4-BE49-F238E27FC236}">
                <a16:creationId xmlns:a16="http://schemas.microsoft.com/office/drawing/2014/main" id="{34AAAC53-294A-EA96-8563-4AA2710C01D8}"/>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a:extLst>
              <a:ext uri="{FF2B5EF4-FFF2-40B4-BE49-F238E27FC236}">
                <a16:creationId xmlns:a16="http://schemas.microsoft.com/office/drawing/2014/main" id="{0108E2DD-81ED-6D1F-9AEC-0A3C10A7810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2074347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5141785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17.png"/><Relationship Id="rId12"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Ψηφιακός και Οικονομικός Αλφαβητισμός</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2.4</a:t>
              </a:r>
              <a:r>
                <a:rPr lang="en-US" sz="2600" i="1" dirty="0">
                  <a:solidFill>
                    <a:srgbClr val="D1E7F8"/>
                  </a:solidFill>
                  <a:latin typeface="Calibri"/>
                  <a:ea typeface="Calibri"/>
                  <a:cs typeface="Calibri"/>
                  <a:sym typeface="Calibri"/>
                </a:rPr>
                <a:t> </a:t>
              </a:r>
              <a:r>
                <a:rPr lang="el-GR" sz="2600" i="1" dirty="0">
                  <a:solidFill>
                    <a:srgbClr val="D1E7F8"/>
                  </a:solidFill>
                  <a:latin typeface="Calibri"/>
                  <a:ea typeface="Calibri"/>
                  <a:cs typeface="Calibri"/>
                  <a:sym typeface="Calibri"/>
                </a:rPr>
                <a:t>Βασικά Ψηφιακά και Χρηματοοικονομικά Εργαλεία</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5" name="Picture 14">
            <a:extLst>
              <a:ext uri="{FF2B5EF4-FFF2-40B4-BE49-F238E27FC236}">
                <a16:creationId xmlns:a16="http://schemas.microsoft.com/office/drawing/2014/main" id="{3B2517C4-E8D0-A740-63A0-FC1F09E7B3B3}"/>
              </a:ext>
            </a:extLst>
          </p:cNvPr>
          <p:cNvPicPr>
            <a:picLocks noChangeAspect="1"/>
          </p:cNvPicPr>
          <p:nvPr/>
        </p:nvPicPr>
        <p:blipFill>
          <a:blip r:embed="rId8"/>
          <a:stretch>
            <a:fillRect/>
          </a:stretch>
        </p:blipFill>
        <p:spPr>
          <a:xfrm>
            <a:off x="298196" y="3515479"/>
            <a:ext cx="9480102" cy="165215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Το οικονομικό σας εργαλείο</a:t>
            </a:r>
            <a:endParaRPr dirty="0"/>
          </a:p>
        </p:txBody>
      </p:sp>
      <p:sp>
        <p:nvSpPr>
          <p:cNvPr id="125" name="Google Shape;125;p5"/>
          <p:cNvSpPr txBox="1">
            <a:spLocks noGrp="1"/>
          </p:cNvSpPr>
          <p:nvPr>
            <p:ph type="body" idx="1"/>
          </p:nvPr>
        </p:nvSpPr>
        <p:spPr>
          <a:xfrm>
            <a:off x="246515" y="1235491"/>
            <a:ext cx="5910900" cy="5540869"/>
          </a:xfrm>
          <a:prstGeom prst="rect">
            <a:avLst/>
          </a:prstGeom>
          <a:noFill/>
          <a:ln>
            <a:noFill/>
          </a:ln>
        </p:spPr>
        <p:txBody>
          <a:bodyPr spcFirstLastPara="1" wrap="square" lIns="45700" tIns="45700" rIns="45700" bIns="45700" anchor="t" anchorCtr="0">
            <a:normAutofit/>
          </a:bodyPr>
          <a:lstStyle/>
          <a:p>
            <a:pPr marL="0" lvl="0" indent="0" algn="just" rtl="0">
              <a:lnSpc>
                <a:spcPct val="150000"/>
              </a:lnSpc>
              <a:spcBef>
                <a:spcPts val="0"/>
              </a:spcBef>
              <a:spcAft>
                <a:spcPts val="0"/>
              </a:spcAft>
              <a:buClr>
                <a:srgbClr val="616161"/>
              </a:buClr>
              <a:buSzPts val="1800"/>
              <a:buFont typeface="Calibri"/>
              <a:buNone/>
            </a:pPr>
            <a:r>
              <a:rPr lang="el" dirty="0"/>
              <a:t>Η διαχείριση των χρημάτων δεν χρειάζεται να είναι υπερβολική.</a:t>
            </a:r>
          </a:p>
          <a:p>
            <a:pPr marL="0" lvl="0" indent="0" algn="just" rtl="0">
              <a:lnSpc>
                <a:spcPct val="150000"/>
              </a:lnSpc>
              <a:spcBef>
                <a:spcPts val="0"/>
              </a:spcBef>
              <a:spcAft>
                <a:spcPts val="0"/>
              </a:spcAft>
              <a:buClr>
                <a:srgbClr val="616161"/>
              </a:buClr>
              <a:buSzPts val="1800"/>
              <a:buFont typeface="Calibri"/>
              <a:buNone/>
            </a:pPr>
            <a:endParaRPr lang="en-GB" dirty="0"/>
          </a:p>
          <a:p>
            <a:pPr marL="0" lvl="0" indent="0" algn="just" rtl="0">
              <a:lnSpc>
                <a:spcPct val="150000"/>
              </a:lnSpc>
              <a:spcBef>
                <a:spcPts val="0"/>
              </a:spcBef>
              <a:spcAft>
                <a:spcPts val="0"/>
              </a:spcAft>
              <a:buClr>
                <a:srgbClr val="616161"/>
              </a:buClr>
              <a:buSzPts val="1800"/>
              <a:buFont typeface="Calibri"/>
              <a:buNone/>
            </a:pPr>
            <a:r>
              <a:rPr lang="el" dirty="0"/>
              <a:t>Με τα κατάλληλα ψηφιακά εργαλεία, μπορείτε να παρακολουθείτε, να αποταμιεύετε, να επενδύετε και να αναπτύσσεστε με σιγουριά.</a:t>
            </a:r>
          </a:p>
          <a:p>
            <a:pPr marL="0" lvl="0" indent="0" algn="just" rtl="0">
              <a:lnSpc>
                <a:spcPct val="150000"/>
              </a:lnSpc>
              <a:spcBef>
                <a:spcPts val="0"/>
              </a:spcBef>
              <a:spcAft>
                <a:spcPts val="0"/>
              </a:spcAft>
              <a:buClr>
                <a:srgbClr val="616161"/>
              </a:buClr>
              <a:buSzPts val="1800"/>
              <a:buFont typeface="Calibri"/>
              <a:buNone/>
            </a:pPr>
            <a:endParaRPr lang="en-GB" dirty="0"/>
          </a:p>
          <a:p>
            <a:pPr marL="0" lvl="0" indent="0" algn="just" rtl="0">
              <a:lnSpc>
                <a:spcPct val="150000"/>
              </a:lnSpc>
              <a:spcBef>
                <a:spcPts val="0"/>
              </a:spcBef>
              <a:spcAft>
                <a:spcPts val="0"/>
              </a:spcAft>
              <a:buClr>
                <a:srgbClr val="616161"/>
              </a:buClr>
              <a:buSzPts val="1800"/>
              <a:buFont typeface="Calibri"/>
              <a:buNone/>
            </a:pPr>
            <a:endParaRPr lang="en-GB" dirty="0"/>
          </a:p>
          <a:p>
            <a:pPr marL="0" lvl="0" indent="0" algn="just" rtl="0">
              <a:lnSpc>
                <a:spcPct val="150000"/>
              </a:lnSpc>
              <a:spcBef>
                <a:spcPts val="0"/>
              </a:spcBef>
              <a:spcAft>
                <a:spcPts val="0"/>
              </a:spcAft>
              <a:buClr>
                <a:srgbClr val="616161"/>
              </a:buClr>
              <a:buSzPts val="1800"/>
              <a:buFont typeface="Calibri"/>
              <a:buNone/>
            </a:pPr>
            <a:r>
              <a:rPr lang="el" dirty="0"/>
              <a:t>Με τα σωστά εργαλεία, η διαχείριση των χρημάτων γίνεται συνήθεια, όχι ταλαιπωρία.</a:t>
            </a:r>
          </a:p>
          <a:p>
            <a:pPr marL="0" lvl="0" indent="0" algn="just" rtl="0">
              <a:lnSpc>
                <a:spcPct val="150000"/>
              </a:lnSpc>
              <a:spcBef>
                <a:spcPts val="0"/>
              </a:spcBef>
              <a:spcAft>
                <a:spcPts val="0"/>
              </a:spcAft>
              <a:buClr>
                <a:srgbClr val="616161"/>
              </a:buClr>
              <a:buSzPts val="1800"/>
              <a:buFont typeface="Calibri"/>
              <a:buNone/>
            </a:pPr>
            <a:endParaRPr lang="en-GB" dirty="0"/>
          </a:p>
          <a:p>
            <a:pPr marL="0" lvl="0" indent="0" algn="just" rtl="0">
              <a:lnSpc>
                <a:spcPct val="150000"/>
              </a:lnSpc>
              <a:spcBef>
                <a:spcPts val="0"/>
              </a:spcBef>
              <a:spcAft>
                <a:spcPts val="0"/>
              </a:spcAft>
              <a:buClr>
                <a:srgbClr val="616161"/>
              </a:buClr>
              <a:buSzPts val="1800"/>
              <a:buFont typeface="Calibri"/>
              <a:buNone/>
            </a:pPr>
            <a:r>
              <a:rPr lang="el" dirty="0"/>
              <a:t>📱 Μερικά από αυτά τα εργαλεία είναι δωρεάν και όλα είναι προσβάσιμα μέσω smartphone ή υπολογιστή.</a:t>
            </a:r>
            <a:endParaRPr dirty="0"/>
          </a:p>
        </p:txBody>
      </p:sp>
      <p:pic>
        <p:nvPicPr>
          <p:cNvPr id="2" name="Picture 1">
            <a:extLst>
              <a:ext uri="{FF2B5EF4-FFF2-40B4-BE49-F238E27FC236}">
                <a16:creationId xmlns:a16="http://schemas.microsoft.com/office/drawing/2014/main" id="{5A411960-D4A8-9EEC-8F1B-7F2D6FA6B04A}"/>
              </a:ext>
            </a:extLst>
          </p:cNvPr>
          <p:cNvPicPr>
            <a:picLocks noChangeAspect="1"/>
          </p:cNvPicPr>
          <p:nvPr/>
        </p:nvPicPr>
        <p:blipFill>
          <a:blip r:embed="rId3"/>
          <a:stretch>
            <a:fillRect/>
          </a:stretch>
        </p:blipFill>
        <p:spPr>
          <a:xfrm>
            <a:off x="7209950" y="750627"/>
            <a:ext cx="4016304" cy="535674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sz="4000" dirty="0"/>
              <a:t>Βασικά Ψηφιακά και Οικονομικά Εργαλεία</a:t>
            </a:r>
            <a:endParaRPr sz="3800" b="0" i="0" u="none" strike="noStrike" cap="none" dirty="0">
              <a:solidFill>
                <a:srgbClr val="F2F2F2"/>
              </a:solidFill>
              <a:latin typeface="Calibri"/>
              <a:ea typeface="Calibri"/>
              <a:cs typeface="Calibri"/>
              <a:sym typeface="Calibri"/>
            </a:endParaRPr>
          </a:p>
        </p:txBody>
      </p:sp>
      <p:graphicFrame>
        <p:nvGraphicFramePr>
          <p:cNvPr id="4" name="Table 3">
            <a:extLst>
              <a:ext uri="{FF2B5EF4-FFF2-40B4-BE49-F238E27FC236}">
                <a16:creationId xmlns:a16="http://schemas.microsoft.com/office/drawing/2014/main" id="{F5E5E882-87D6-FC60-814F-A1D3968C1585}"/>
              </a:ext>
            </a:extLst>
          </p:cNvPr>
          <p:cNvGraphicFramePr>
            <a:graphicFrameLocks noGrp="1"/>
          </p:cNvGraphicFramePr>
          <p:nvPr>
            <p:extLst>
              <p:ext uri="{D42A27DB-BD31-4B8C-83A1-F6EECF244321}">
                <p14:modId xmlns:p14="http://schemas.microsoft.com/office/powerpoint/2010/main" val="2211983067"/>
              </p:ext>
            </p:extLst>
          </p:nvPr>
        </p:nvGraphicFramePr>
        <p:xfrm>
          <a:off x="1893247" y="1328731"/>
          <a:ext cx="8405505" cy="3780248"/>
        </p:xfrm>
        <a:graphic>
          <a:graphicData uri="http://schemas.openxmlformats.org/drawingml/2006/table">
            <a:tbl>
              <a:tblPr firstRow="1" bandRow="1">
                <a:tableStyleId>{5C22544A-7EE6-4342-B048-85BDC9FD1C3A}</a:tableStyleId>
              </a:tblPr>
              <a:tblGrid>
                <a:gridCol w="2801835">
                  <a:extLst>
                    <a:ext uri="{9D8B030D-6E8A-4147-A177-3AD203B41FA5}">
                      <a16:colId xmlns:a16="http://schemas.microsoft.com/office/drawing/2014/main" val="1728914787"/>
                    </a:ext>
                  </a:extLst>
                </a:gridCol>
                <a:gridCol w="2801835">
                  <a:extLst>
                    <a:ext uri="{9D8B030D-6E8A-4147-A177-3AD203B41FA5}">
                      <a16:colId xmlns:a16="http://schemas.microsoft.com/office/drawing/2014/main" val="550931043"/>
                    </a:ext>
                  </a:extLst>
                </a:gridCol>
                <a:gridCol w="2801835">
                  <a:extLst>
                    <a:ext uri="{9D8B030D-6E8A-4147-A177-3AD203B41FA5}">
                      <a16:colId xmlns:a16="http://schemas.microsoft.com/office/drawing/2014/main" val="3464247574"/>
                    </a:ext>
                  </a:extLst>
                </a:gridCol>
              </a:tblGrid>
              <a:tr h="0">
                <a:tc gridSpan="2">
                  <a:txBody>
                    <a:bodyPr/>
                    <a:lstStyle/>
                    <a:p>
                      <a:pPr algn="ctr"/>
                      <a:endParaRPr lang="en-GB" dirty="0"/>
                    </a:p>
                  </a:txBody>
                  <a:tcPr/>
                </a:tc>
                <a:tc hMerge="1">
                  <a:txBody>
                    <a:bodyPr/>
                    <a:lstStyle/>
                    <a:p>
                      <a:endParaRPr lang="en-GB" dirty="0"/>
                    </a:p>
                  </a:txBody>
                  <a:tcPr/>
                </a:tc>
                <a:tc>
                  <a:txBody>
                    <a:bodyPr/>
                    <a:lstStyle/>
                    <a:p>
                      <a:pPr algn="ctr"/>
                      <a:endParaRPr lang="en-GB" dirty="0"/>
                    </a:p>
                  </a:txBody>
                  <a:tcPr/>
                </a:tc>
                <a:extLst>
                  <a:ext uri="{0D108BD9-81ED-4DB2-BD59-A6C34878D82A}">
                    <a16:rowId xmlns:a16="http://schemas.microsoft.com/office/drawing/2014/main" val="2908797471"/>
                  </a:ext>
                </a:extLst>
              </a:tr>
              <a:tr h="685982">
                <a:tc>
                  <a:txBody>
                    <a:bodyPr/>
                    <a:lstStyle/>
                    <a:p>
                      <a:r>
                        <a:rPr lang="el" b="1" dirty="0"/>
                        <a:t>Εφαρμογές Προϋπολογισμού</a:t>
                      </a:r>
                      <a:endParaRPr lang="en-GB" dirty="0"/>
                    </a:p>
                    <a:p>
                      <a:endParaRPr lang="en-GB" dirty="0"/>
                    </a:p>
                  </a:txBody>
                  <a:tcPr/>
                </a:tc>
                <a:tc>
                  <a:txBody>
                    <a:bodyPr/>
                    <a:lstStyle/>
                    <a:p>
                      <a:r>
                        <a:rPr lang="el" dirty="0"/>
                        <a:t>Emma, </a:t>
                      </a:r>
                      <a:r>
                        <a:rPr lang="el" dirty="0" err="1"/>
                        <a:t>Monese </a:t>
                      </a:r>
                      <a:r>
                        <a:rPr lang="el" dirty="0"/>
                        <a:t>, </a:t>
                      </a:r>
                      <a:r>
                        <a:rPr lang="el" dirty="0" err="1"/>
                        <a:t>Goodbudget </a:t>
                      </a:r>
                      <a:r>
                        <a:rPr lang="el" dirty="0"/>
                        <a:t>, Spending Tracker, </a:t>
                      </a:r>
                      <a:r>
                        <a:rPr lang="el" dirty="0" err="1"/>
                        <a:t>Coinkeeper</a:t>
                      </a:r>
                      <a:endParaRPr lang="en-GB" dirty="0"/>
                    </a:p>
                  </a:txBody>
                  <a:tcPr/>
                </a:tc>
                <a:tc>
                  <a:txBody>
                    <a:bodyPr/>
                    <a:lstStyle/>
                    <a:p>
                      <a:r>
                        <a:rPr lang="el" dirty="0"/>
                        <a:t>Παρακολουθήστε έσοδα, έξοδα και ορίστε όρια δαπανών</a:t>
                      </a:r>
                    </a:p>
                  </a:txBody>
                  <a:tcPr/>
                </a:tc>
                <a:extLst>
                  <a:ext uri="{0D108BD9-81ED-4DB2-BD59-A6C34878D82A}">
                    <a16:rowId xmlns:a16="http://schemas.microsoft.com/office/drawing/2014/main" val="4093925792"/>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Εργαλεία Αποταμίευσης</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dirty="0"/>
                        <a:t>Revolut, Δαμάσκηνο, Βελανίδια</a:t>
                      </a:r>
                    </a:p>
                  </a:txBody>
                  <a:tcPr/>
                </a:tc>
                <a:tc>
                  <a:txBody>
                    <a:bodyPr/>
                    <a:lstStyle/>
                    <a:p>
                      <a:r>
                        <a:rPr lang="el" dirty="0"/>
                        <a:t>Αυτοματοποίηση εξοικονόμησης ρέστας</a:t>
                      </a:r>
                    </a:p>
                  </a:txBody>
                  <a:tcPr/>
                </a:tc>
                <a:extLst>
                  <a:ext uri="{0D108BD9-81ED-4DB2-BD59-A6C34878D82A}">
                    <a16:rowId xmlns:a16="http://schemas.microsoft.com/office/drawing/2014/main" val="1771074789"/>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Κινητή τραπεζική</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dirty="0"/>
                        <a:t>Ελέγξτε την εφαρμογή της τοπικής σας τράπεζας</a:t>
                      </a:r>
                    </a:p>
                  </a:txBody>
                  <a:tcPr/>
                </a:tc>
                <a:tc>
                  <a:txBody>
                    <a:bodyPr/>
                    <a:lstStyle/>
                    <a:p>
                      <a:r>
                        <a:rPr lang="el" dirty="0"/>
                        <a:t>Δείτε τα υπόλοιπα, μεταφέρετε χρήματα και πληρώστε λογαριασμούς 24/7</a:t>
                      </a:r>
                    </a:p>
                  </a:txBody>
                  <a:tcPr/>
                </a:tc>
                <a:extLst>
                  <a:ext uri="{0D108BD9-81ED-4DB2-BD59-A6C34878D82A}">
                    <a16:rowId xmlns:a16="http://schemas.microsoft.com/office/drawing/2014/main" val="482897623"/>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Ψηφιακά Πορτοφόλια</a:t>
                      </a:r>
                      <a:endParaRPr lang="en-GB" dirty="0"/>
                    </a:p>
                  </a:txBody>
                  <a:tcPr/>
                </a:tc>
                <a:tc>
                  <a:txBody>
                    <a:bodyPr/>
                    <a:lstStyle/>
                    <a:p>
                      <a:r>
                        <a:rPr lang="el" dirty="0"/>
                        <a:t>PayPal, Apple Pay, Google Pay</a:t>
                      </a:r>
                    </a:p>
                  </a:txBody>
                  <a:tcPr/>
                </a:tc>
                <a:tc>
                  <a:txBody>
                    <a:bodyPr/>
                    <a:lstStyle/>
                    <a:p>
                      <a:r>
                        <a:rPr lang="el" dirty="0"/>
                        <a:t>Πληρώστε χωρίς μετρητά ή κάρτες</a:t>
                      </a:r>
                    </a:p>
                  </a:txBody>
                  <a:tcPr/>
                </a:tc>
                <a:extLst>
                  <a:ext uri="{0D108BD9-81ED-4DB2-BD59-A6C34878D82A}">
                    <a16:rowId xmlns:a16="http://schemas.microsoft.com/office/drawing/2014/main" val="582787339"/>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Εφαρμογές κοινής χρήσης εξόδων</a:t>
                      </a:r>
                      <a:endParaRPr lang="en-GB" dirty="0"/>
                    </a:p>
                  </a:txBody>
                  <a:tcPr/>
                </a:tc>
                <a:tc>
                  <a:txBody>
                    <a:bodyPr/>
                    <a:lstStyle/>
                    <a:p>
                      <a:r>
                        <a:rPr lang="el" dirty="0" err="1"/>
                        <a:t>Splitwise </a:t>
                      </a:r>
                      <a:r>
                        <a:rPr lang="el" dirty="0"/>
                        <a:t>, Settle Up, Divvy</a:t>
                      </a:r>
                    </a:p>
                  </a:txBody>
                  <a:tcPr/>
                </a:tc>
                <a:tc>
                  <a:txBody>
                    <a:bodyPr/>
                    <a:lstStyle/>
                    <a:p>
                      <a:r>
                        <a:rPr lang="el" dirty="0"/>
                        <a:t>Μοιραστείτε τους λογαριασμούς με συγκάτοικους ή φίλους</a:t>
                      </a:r>
                    </a:p>
                  </a:txBody>
                  <a:tcPr/>
                </a:tc>
                <a:extLst>
                  <a:ext uri="{0D108BD9-81ED-4DB2-BD59-A6C34878D82A}">
                    <a16:rowId xmlns:a16="http://schemas.microsoft.com/office/drawing/2014/main" val="3308650062"/>
                  </a:ext>
                </a:extLst>
              </a:tr>
            </a:tbl>
          </a:graphicData>
        </a:graphic>
      </p:graphicFrame>
      <p:sp>
        <p:nvSpPr>
          <p:cNvPr id="5" name="TextBox 4">
            <a:extLst>
              <a:ext uri="{FF2B5EF4-FFF2-40B4-BE49-F238E27FC236}">
                <a16:creationId xmlns:a16="http://schemas.microsoft.com/office/drawing/2014/main" id="{1A89FB83-8275-DE27-3384-6DEB671EEAAB}"/>
              </a:ext>
            </a:extLst>
          </p:cNvPr>
          <p:cNvSpPr txBox="1"/>
          <p:nvPr/>
        </p:nvSpPr>
        <p:spPr>
          <a:xfrm>
            <a:off x="2460066" y="5529269"/>
            <a:ext cx="9260006" cy="400110"/>
          </a:xfrm>
          <a:prstGeom prst="rect">
            <a:avLst/>
          </a:prstGeom>
          <a:noFill/>
        </p:spPr>
        <p:txBody>
          <a:bodyPr wrap="square" rtlCol="0">
            <a:spAutoFit/>
          </a:bodyPr>
          <a:lstStyle/>
          <a:p>
            <a:r>
              <a:rPr lang="el" sz="2000" dirty="0">
                <a:solidFill>
                  <a:srgbClr val="616161"/>
                </a:solidFill>
                <a:latin typeface="Calibri"/>
                <a:ea typeface="Calibri"/>
                <a:cs typeface="Calibri"/>
              </a:rPr>
              <a:t>🔐 Να επαληθεύετε πάντα τις εφαρμογές για να αποφύγετε απάτες.</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577BFA9D-D446-BD8D-95D1-0FDF0E78D4D7}"/>
            </a:ext>
          </a:extLst>
        </p:cNvPr>
        <p:cNvGrpSpPr/>
        <p:nvPr/>
      </p:nvGrpSpPr>
      <p:grpSpPr>
        <a:xfrm>
          <a:off x="0" y="0"/>
          <a:ext cx="0" cy="0"/>
          <a:chOff x="0" y="0"/>
          <a:chExt cx="0" cy="0"/>
        </a:xfrm>
      </p:grpSpPr>
      <p:sp>
        <p:nvSpPr>
          <p:cNvPr id="111" name="Google Shape;111;p4">
            <a:extLst>
              <a:ext uri="{FF2B5EF4-FFF2-40B4-BE49-F238E27FC236}">
                <a16:creationId xmlns:a16="http://schemas.microsoft.com/office/drawing/2014/main" id="{07817A6B-9F9D-7014-91FA-3C0C02D48BCA}"/>
              </a:ext>
            </a:extLst>
          </p:cNvPr>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sz="4000" dirty="0"/>
              <a:t>Βασικά Ψηφιακά και Οικονομικά Εργαλεία</a:t>
            </a:r>
            <a:endParaRPr sz="3800" b="0" i="0" u="none" strike="noStrike" cap="none" dirty="0">
              <a:solidFill>
                <a:srgbClr val="F2F2F2"/>
              </a:solidFill>
              <a:latin typeface="Calibri"/>
              <a:ea typeface="Calibri"/>
              <a:cs typeface="Calibri"/>
              <a:sym typeface="Calibri"/>
            </a:endParaRPr>
          </a:p>
        </p:txBody>
      </p:sp>
      <p:graphicFrame>
        <p:nvGraphicFramePr>
          <p:cNvPr id="4" name="Table 3">
            <a:extLst>
              <a:ext uri="{FF2B5EF4-FFF2-40B4-BE49-F238E27FC236}">
                <a16:creationId xmlns:a16="http://schemas.microsoft.com/office/drawing/2014/main" id="{1E79577E-8FAF-A58A-0601-816A42DB242B}"/>
              </a:ext>
            </a:extLst>
          </p:cNvPr>
          <p:cNvGraphicFramePr>
            <a:graphicFrameLocks noGrp="1"/>
          </p:cNvGraphicFramePr>
          <p:nvPr>
            <p:extLst>
              <p:ext uri="{D42A27DB-BD31-4B8C-83A1-F6EECF244321}">
                <p14:modId xmlns:p14="http://schemas.microsoft.com/office/powerpoint/2010/main" val="3599329544"/>
              </p:ext>
            </p:extLst>
          </p:nvPr>
        </p:nvGraphicFramePr>
        <p:xfrm>
          <a:off x="1893247" y="1328731"/>
          <a:ext cx="8405505" cy="4084684"/>
        </p:xfrm>
        <a:graphic>
          <a:graphicData uri="http://schemas.openxmlformats.org/drawingml/2006/table">
            <a:tbl>
              <a:tblPr firstRow="1" bandRow="1">
                <a:tableStyleId>{5C22544A-7EE6-4342-B048-85BDC9FD1C3A}</a:tableStyleId>
              </a:tblPr>
              <a:tblGrid>
                <a:gridCol w="2801835">
                  <a:extLst>
                    <a:ext uri="{9D8B030D-6E8A-4147-A177-3AD203B41FA5}">
                      <a16:colId xmlns:a16="http://schemas.microsoft.com/office/drawing/2014/main" val="1728914787"/>
                    </a:ext>
                  </a:extLst>
                </a:gridCol>
                <a:gridCol w="2801835">
                  <a:extLst>
                    <a:ext uri="{9D8B030D-6E8A-4147-A177-3AD203B41FA5}">
                      <a16:colId xmlns:a16="http://schemas.microsoft.com/office/drawing/2014/main" val="550931043"/>
                    </a:ext>
                  </a:extLst>
                </a:gridCol>
                <a:gridCol w="2801835">
                  <a:extLst>
                    <a:ext uri="{9D8B030D-6E8A-4147-A177-3AD203B41FA5}">
                      <a16:colId xmlns:a16="http://schemas.microsoft.com/office/drawing/2014/main" val="3464247574"/>
                    </a:ext>
                  </a:extLst>
                </a:gridCol>
              </a:tblGrid>
              <a:tr h="0">
                <a:tc gridSpan="2">
                  <a:txBody>
                    <a:bodyPr/>
                    <a:lstStyle/>
                    <a:p>
                      <a:pPr algn="ctr"/>
                      <a:endParaRPr lang="en-GB" dirty="0"/>
                    </a:p>
                  </a:txBody>
                  <a:tcPr/>
                </a:tc>
                <a:tc hMerge="1">
                  <a:txBody>
                    <a:bodyPr/>
                    <a:lstStyle/>
                    <a:p>
                      <a:endParaRPr lang="en-GB" dirty="0"/>
                    </a:p>
                  </a:txBody>
                  <a:tcPr/>
                </a:tc>
                <a:tc>
                  <a:txBody>
                    <a:bodyPr/>
                    <a:lstStyle/>
                    <a:p>
                      <a:pPr algn="ctr"/>
                      <a:endParaRPr lang="en-GB" dirty="0"/>
                    </a:p>
                  </a:txBody>
                  <a:tcPr/>
                </a:tc>
                <a:extLst>
                  <a:ext uri="{0D108BD9-81ED-4DB2-BD59-A6C34878D82A}">
                    <a16:rowId xmlns:a16="http://schemas.microsoft.com/office/drawing/2014/main" val="2908797471"/>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Επένδυση</a:t>
                      </a:r>
                      <a:endParaRPr lang="en-GB" dirty="0"/>
                    </a:p>
                  </a:txBody>
                  <a:tcPr/>
                </a:tc>
                <a:tc>
                  <a:txBody>
                    <a:bodyPr/>
                    <a:lstStyle/>
                    <a:p>
                      <a:r>
                        <a:rPr lang="el" dirty="0"/>
                        <a:t>Κουμπαράς, XTB, </a:t>
                      </a:r>
                      <a:r>
                        <a:rPr lang="el" dirty="0" err="1"/>
                        <a:t>eToro</a:t>
                      </a:r>
                      <a:endParaRPr lang="en-GB" dirty="0"/>
                    </a:p>
                  </a:txBody>
                  <a:tcPr/>
                </a:tc>
                <a:tc>
                  <a:txBody>
                    <a:bodyPr/>
                    <a:lstStyle/>
                    <a:p>
                      <a:r>
                        <a:rPr lang="el" dirty="0"/>
                        <a:t>⚠️ Να είστε προσεκτικοί με τις χρεώσεις, τις προμήθειες και τις ψεύτικες ή επικίνδυνες πλατφόρμες.</a:t>
                      </a:r>
                    </a:p>
                  </a:txBody>
                  <a:tcPr/>
                </a:tc>
                <a:extLst>
                  <a:ext uri="{0D108BD9-81ED-4DB2-BD59-A6C34878D82A}">
                    <a16:rowId xmlns:a16="http://schemas.microsoft.com/office/drawing/2014/main" val="1664122780"/>
                  </a:ext>
                </a:extLst>
              </a:tr>
              <a:tr h="685982">
                <a:tc>
                  <a:txBody>
                    <a:bodyPr/>
                    <a:lstStyle/>
                    <a:p>
                      <a:r>
                        <a:rPr lang="el" b="1" dirty="0"/>
                        <a:t>Πορτοφόλια κρυπτονομισμάτων</a:t>
                      </a:r>
                      <a:endParaRPr lang="en-GB" dirty="0"/>
                    </a:p>
                  </a:txBody>
                  <a:tcPr/>
                </a:tc>
                <a:tc>
                  <a:txBody>
                    <a:bodyPr/>
                    <a:lstStyle/>
                    <a:p>
                      <a:r>
                        <a:rPr lang="el" dirty="0"/>
                        <a:t>Coinbase, Ledger, Zengo</a:t>
                      </a:r>
                    </a:p>
                  </a:txBody>
                  <a:tcPr/>
                </a:tc>
                <a:tc>
                  <a:txBody>
                    <a:bodyPr/>
                    <a:lstStyle/>
                    <a:p>
                      <a:r>
                        <a:rPr lang="el" dirty="0"/>
                        <a:t>Αποθήκευση και συναλλαγές με ψηφιακά νομίσματα</a:t>
                      </a:r>
                    </a:p>
                  </a:txBody>
                  <a:tcPr/>
                </a:tc>
                <a:extLst>
                  <a:ext uri="{0D108BD9-81ED-4DB2-BD59-A6C34878D82A}">
                    <a16:rowId xmlns:a16="http://schemas.microsoft.com/office/drawing/2014/main" val="4093925792"/>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Λογισμικό υποβολής φορολογικών δηλώσεων</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dirty="0"/>
                        <a:t>TurboTax, TaxAppCy, </a:t>
                      </a:r>
                      <a:r>
                        <a:rPr lang="el" dirty="0" err="1"/>
                        <a:t>TaxSlayerPro</a:t>
                      </a:r>
                      <a:endParaRPr lang="en-GB" dirty="0"/>
                    </a:p>
                  </a:txBody>
                  <a:tcPr/>
                </a:tc>
                <a:tc>
                  <a:txBody>
                    <a:bodyPr/>
                    <a:lstStyle/>
                    <a:p>
                      <a:r>
                        <a:rPr lang="el" dirty="0"/>
                        <a:t>Συμπληρώστε εύκολα τις φορολογικές δηλώσεις - ελέγξτε το πλαίσιο της χώρας σας</a:t>
                      </a:r>
                    </a:p>
                  </a:txBody>
                  <a:tcPr/>
                </a:tc>
                <a:extLst>
                  <a:ext uri="{0D108BD9-81ED-4DB2-BD59-A6C34878D82A}">
                    <a16:rowId xmlns:a16="http://schemas.microsoft.com/office/drawing/2014/main" val="1771074789"/>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Διαχείριση Χρέους</a:t>
                      </a:r>
                      <a:endParaRPr lang="en-GB" dirty="0"/>
                    </a:p>
                    <a:p>
                      <a:endParaRPr lang="en-GB" dirty="0"/>
                    </a:p>
                  </a:txBody>
                  <a:tcPr/>
                </a:tc>
                <a:tc>
                  <a:txBody>
                    <a:bodyPr/>
                    <a:lstStyle/>
                    <a:p>
                      <a:r>
                        <a:rPr lang="el" dirty="0" err="1"/>
                        <a:t>StepChange </a:t>
                      </a:r>
                      <a:r>
                        <a:rPr lang="el" dirty="0"/>
                        <a:t>, </a:t>
                      </a:r>
                      <a:r>
                        <a:rPr lang="el" dirty="0" err="1"/>
                        <a:t>Agicap</a:t>
                      </a:r>
                      <a:endParaRPr lang="en-GB" dirty="0"/>
                    </a:p>
                  </a:txBody>
                  <a:tcPr/>
                </a:tc>
                <a:tc>
                  <a:txBody>
                    <a:bodyPr/>
                    <a:lstStyle/>
                    <a:p>
                      <a:r>
                        <a:rPr lang="el" dirty="0"/>
                        <a:t>Καθορίστε σχέδια πληρωμών και παρακολουθήστε την πρόοδο της μείωσης του χρέους</a:t>
                      </a:r>
                    </a:p>
                  </a:txBody>
                  <a:tcPr/>
                </a:tc>
                <a:extLst>
                  <a:ext uri="{0D108BD9-81ED-4DB2-BD59-A6C34878D82A}">
                    <a16:rowId xmlns:a16="http://schemas.microsoft.com/office/drawing/2014/main" val="3035831079"/>
                  </a:ext>
                </a:extLst>
              </a:tr>
              <a:tr h="68598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b="1" dirty="0"/>
                        <a:t>Πλατφόρμες Οικονομικής Εκπαίδευσης</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l" dirty="0"/>
                        <a:t>Zogo, Intuit, Investopedia</a:t>
                      </a:r>
                    </a:p>
                  </a:txBody>
                  <a:tcPr/>
                </a:tc>
                <a:tc>
                  <a:txBody>
                    <a:bodyPr/>
                    <a:lstStyle/>
                    <a:p>
                      <a:r>
                        <a:rPr lang="el" dirty="0"/>
                        <a:t>Δωρεάν και επί πληρωμή μαθήματα, άρθρα και σεμινάρια</a:t>
                      </a:r>
                    </a:p>
                  </a:txBody>
                  <a:tcPr/>
                </a:tc>
                <a:extLst>
                  <a:ext uri="{0D108BD9-81ED-4DB2-BD59-A6C34878D82A}">
                    <a16:rowId xmlns:a16="http://schemas.microsoft.com/office/drawing/2014/main" val="482897623"/>
                  </a:ext>
                </a:extLst>
              </a:tr>
            </a:tbl>
          </a:graphicData>
        </a:graphic>
      </p:graphicFrame>
      <p:sp>
        <p:nvSpPr>
          <p:cNvPr id="2" name="TextBox 1">
            <a:extLst>
              <a:ext uri="{FF2B5EF4-FFF2-40B4-BE49-F238E27FC236}">
                <a16:creationId xmlns:a16="http://schemas.microsoft.com/office/drawing/2014/main" id="{0185D327-D13D-982A-604E-AD188378B3E0}"/>
              </a:ext>
            </a:extLst>
          </p:cNvPr>
          <p:cNvSpPr txBox="1"/>
          <p:nvPr/>
        </p:nvSpPr>
        <p:spPr>
          <a:xfrm>
            <a:off x="2762478" y="5744568"/>
            <a:ext cx="5123518" cy="400110"/>
          </a:xfrm>
          <a:prstGeom prst="rect">
            <a:avLst/>
          </a:prstGeom>
          <a:noFill/>
        </p:spPr>
        <p:txBody>
          <a:bodyPr wrap="none" rtlCol="0">
            <a:spAutoFit/>
          </a:bodyPr>
          <a:lstStyle/>
          <a:p>
            <a:r>
              <a:rPr lang="el" sz="1800" dirty="0"/>
              <a:t>💡 </a:t>
            </a:r>
            <a:r>
              <a:rPr lang="el" sz="2000" dirty="0">
                <a:solidFill>
                  <a:srgbClr val="616161"/>
                </a:solidFill>
                <a:latin typeface="Calibri"/>
                <a:ea typeface="Calibri"/>
                <a:cs typeface="Calibri"/>
              </a:rPr>
              <a:t>Το σωστό εργαλείο μπορεί να μετατρέψει το άγχος σε δομή.</a:t>
            </a:r>
          </a:p>
        </p:txBody>
      </p:sp>
    </p:spTree>
    <p:extLst>
      <p:ext uri="{BB962C8B-B14F-4D97-AF65-F5344CB8AC3E}">
        <p14:creationId xmlns:p14="http://schemas.microsoft.com/office/powerpoint/2010/main" val="287140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200" dirty="0"/>
              <a:t>Συνδυάστε Εργαλεία για Προσωπικά &amp; Επιχειρηματικά Χρηματοοικονομικά</a:t>
            </a:r>
            <a:endParaRPr sz="3200" dirty="0"/>
          </a:p>
        </p:txBody>
      </p:sp>
      <p:sp>
        <p:nvSpPr>
          <p:cNvPr id="164" name="Google Shape;164;g2d3f02dfa91_0_54"/>
          <p:cNvSpPr txBox="1">
            <a:spLocks noGrp="1"/>
          </p:cNvSpPr>
          <p:nvPr>
            <p:ph type="body" idx="1"/>
          </p:nvPr>
        </p:nvSpPr>
        <p:spPr>
          <a:xfrm>
            <a:off x="6808560" y="1336447"/>
            <a:ext cx="4387747" cy="5439913"/>
          </a:xfrm>
          <a:prstGeom prst="rect">
            <a:avLst/>
          </a:prstGeom>
          <a:noFill/>
          <a:ln>
            <a:noFill/>
          </a:ln>
        </p:spPr>
        <p:txBody>
          <a:bodyPr spcFirstLastPara="1" wrap="square" lIns="45700" tIns="45700" rIns="45700" bIns="45700" anchor="t" anchorCtr="0">
            <a:normAutofit fontScale="92500" lnSpcReduction="10000"/>
          </a:bodyPr>
          <a:lstStyle/>
          <a:p>
            <a:pPr marL="114300" lvl="0" indent="0" algn="just" rtl="0">
              <a:lnSpc>
                <a:spcPct val="115000"/>
              </a:lnSpc>
              <a:spcBef>
                <a:spcPts val="1400"/>
              </a:spcBef>
              <a:spcAft>
                <a:spcPts val="0"/>
              </a:spcAft>
              <a:buSzPts val="1800"/>
            </a:pPr>
            <a:r>
              <a:rPr lang="el" dirty="0"/>
              <a:t>Τα εργαλεία ψηφιακής χρηματοδότησης διευκολύνουν τη διαχείριση των χρημάτων, είτε για προσωπική χρήση είτε για επαγγελματική. Συνδυάζοντας εφαρμογές προϋπολογισμού, αποταμίευσης, επενδύσεων και διαχείρισης χρέους, μπορείτε να έχετε μια σαφή εικόνα των οικονομικών σας, να αυτοματοποιήσετε την αποταμίευση, να αυξήσετε τα χρήματά σας και να παρακολουθείτε τις πληρωμές σας.</a:t>
            </a:r>
          </a:p>
          <a:p>
            <a:pPr marL="114300" lvl="0" indent="0" algn="just" rtl="0">
              <a:lnSpc>
                <a:spcPct val="115000"/>
              </a:lnSpc>
              <a:spcBef>
                <a:spcPts val="1400"/>
              </a:spcBef>
              <a:spcAft>
                <a:spcPts val="0"/>
              </a:spcAft>
              <a:buSzPts val="1800"/>
            </a:pPr>
            <a:r>
              <a:rPr lang="el" dirty="0"/>
              <a:t>Για τις επιχειρήσεις, αυτά τα εργαλεία βοηθούν στον έλεγχο του κόστους, διασφαλίζουν έγκαιρες συναλλαγές και υποστηρίζουν την ανάπτυξη. Η συνδυαστική χρήση αυτών των εφαρμογών δημιουργεί μια ολοκληρωμένη οικονομική στρατηγική που μειώνει το άγχος και ενισχύει την οικονομική υγεία.</a:t>
            </a:r>
            <a:endParaRPr dirty="0"/>
          </a:p>
        </p:txBody>
      </p:sp>
      <p:pic>
        <p:nvPicPr>
          <p:cNvPr id="1026" name="Picture 2" descr="person using MacBook Pro">
            <a:extLst>
              <a:ext uri="{FF2B5EF4-FFF2-40B4-BE49-F238E27FC236}">
                <a16:creationId xmlns:a16="http://schemas.microsoft.com/office/drawing/2014/main" id="{35BF5072-2D3B-B238-99AF-485F533B86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532" y="1516049"/>
            <a:ext cx="5978762" cy="43263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670</Words>
  <Application>Microsoft Office PowerPoint</Application>
  <PresentationFormat>Widescreen</PresentationFormat>
  <Paragraphs>70</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Press Start 2P</vt:lpstr>
      <vt:lpstr>Calibri</vt:lpstr>
      <vt:lpstr>Open Sans</vt:lpstr>
      <vt:lpstr>CARDET Course template</vt:lpstr>
      <vt:lpstr>PowerPoint Presentation</vt:lpstr>
      <vt:lpstr>PowerPoint Presentation</vt:lpstr>
      <vt:lpstr>PowerPoint Presentation</vt:lpstr>
      <vt:lpstr>Το οικονομικό σας εργαλείο</vt:lpstr>
      <vt:lpstr>Βασικά Ψηφιακά και Οικονομικά Εργαλεία</vt:lpstr>
      <vt:lpstr>Βασικά Ψηφιακά και Οικονομικά Εργαλεία</vt:lpstr>
      <vt:lpstr>Συνδυάστε Εργαλεία για Προσωπικά &amp; Επιχειρηματικά Χρηματοοικονομικά</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2</cp:revision>
  <dcterms:modified xsi:type="dcterms:W3CDTF">2025-06-18T13:07:48Z</dcterms:modified>
</cp:coreProperties>
</file>